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3004800" cy="9753600"/>
  <p:notesSz cx="6877050" cy="9656763"/>
  <p:defaultTextStyle>
    <a:lvl1pPr algn="ctr" defTabSz="584200">
      <a:defRPr sz="3600">
        <a:latin typeface="Helvetica Light"/>
        <a:ea typeface="Helvetica Light"/>
        <a:cs typeface="Helvetica Light"/>
        <a:sym typeface="Helvetica Light"/>
      </a:defRPr>
    </a:lvl1pPr>
    <a:lvl2pPr algn="ctr" defTabSz="584200">
      <a:defRPr sz="3600">
        <a:latin typeface="Helvetica Light"/>
        <a:ea typeface="Helvetica Light"/>
        <a:cs typeface="Helvetica Light"/>
        <a:sym typeface="Helvetica Light"/>
      </a:defRPr>
    </a:lvl2pPr>
    <a:lvl3pPr algn="ctr" defTabSz="584200">
      <a:defRPr sz="3600">
        <a:latin typeface="Helvetica Light"/>
        <a:ea typeface="Helvetica Light"/>
        <a:cs typeface="Helvetica Light"/>
        <a:sym typeface="Helvetica Light"/>
      </a:defRPr>
    </a:lvl3pPr>
    <a:lvl4pPr algn="ctr" defTabSz="584200">
      <a:defRPr sz="3600">
        <a:latin typeface="Helvetica Light"/>
        <a:ea typeface="Helvetica Light"/>
        <a:cs typeface="Helvetica Light"/>
        <a:sym typeface="Helvetica Light"/>
      </a:defRPr>
    </a:lvl4pPr>
    <a:lvl5pPr algn="ctr" defTabSz="584200">
      <a:defRPr sz="3600">
        <a:latin typeface="Helvetica Light"/>
        <a:ea typeface="Helvetica Light"/>
        <a:cs typeface="Helvetica Light"/>
        <a:sym typeface="Helvetica Light"/>
      </a:defRPr>
    </a:lvl5pPr>
    <a:lvl6pPr algn="ctr" defTabSz="584200">
      <a:defRPr sz="3600">
        <a:latin typeface="Helvetica Light"/>
        <a:ea typeface="Helvetica Light"/>
        <a:cs typeface="Helvetica Light"/>
        <a:sym typeface="Helvetica Light"/>
      </a:defRPr>
    </a:lvl6pPr>
    <a:lvl7pPr algn="ctr" defTabSz="584200">
      <a:defRPr sz="3600">
        <a:latin typeface="Helvetica Light"/>
        <a:ea typeface="Helvetica Light"/>
        <a:cs typeface="Helvetica Light"/>
        <a:sym typeface="Helvetica Light"/>
      </a:defRPr>
    </a:lvl7pPr>
    <a:lvl8pPr algn="ctr" defTabSz="584200">
      <a:defRPr sz="3600">
        <a:latin typeface="Helvetica Light"/>
        <a:ea typeface="Helvetica Light"/>
        <a:cs typeface="Helvetica Light"/>
        <a:sym typeface="Helvetica Light"/>
      </a:defRPr>
    </a:lvl8pPr>
    <a:lvl9pPr algn="ctr" defTabSz="584200">
      <a:defRPr sz="3600"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57"/>
    <a:srgbClr val="FFFFFF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65C1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65C1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DACA"/>
          </a:solidFill>
        </a:fill>
      </a:tcStyle>
    </a:wholeTbl>
    <a:band2H>
      <a:tcTxStyle/>
      <a:tcStyle>
        <a:tcBdr/>
        <a:fill>
          <a:solidFill>
            <a:srgbClr val="E7EDE7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08B16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08B16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08B16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CEE9"/>
          </a:solidFill>
        </a:fill>
      </a:tcStyle>
    </a:wholeTbl>
    <a:band2H>
      <a:tcTxStyle/>
      <a:tcStyle>
        <a:tcBdr/>
        <a:fill>
          <a:solidFill>
            <a:srgbClr val="E9E8F4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747C1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747C1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747C1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65C1"/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1360" y="4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025525" y="723900"/>
            <a:ext cx="4826000" cy="3621088"/>
          </a:xfrm>
          <a:prstGeom prst="rect">
            <a:avLst/>
          </a:prstGeom>
        </p:spPr>
        <p:txBody>
          <a:bodyPr lIns="94476" tIns="47238" rIns="94476" bIns="47238"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6940" y="4586963"/>
            <a:ext cx="5043170" cy="4345543"/>
          </a:xfrm>
          <a:prstGeom prst="rect">
            <a:avLst/>
          </a:prstGeom>
        </p:spPr>
        <p:txBody>
          <a:bodyPr lIns="94476" tIns="47238" rIns="94476" bIns="47238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5521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Texto do Título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Um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Dois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Três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Quatro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Cinco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667500"/>
            <a:ext cx="10464800" cy="1524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Texto do Título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Um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Dois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Três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Quatro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Cinco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0"/>
            <a:ext cx="5334000" cy="4622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Texto do Título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Um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Dois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Três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Quatro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Nível de Corpo Cinco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952500" y="0"/>
            <a:ext cx="11099800" cy="2667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Texto do Título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Um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Dois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Três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Quatro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Cinco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Texto do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452955"/>
            <a:ext cx="5334000" cy="6562191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Nível de Corpo Um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Nível de Corpo Dois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Nível de Corpo Três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Nível de Corpo Quatro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Nível de Corpo Cinco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Um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Dois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Três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Quatro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Cinco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Ac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14044"/>
            <a:ext cx="11099800" cy="2238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Texto do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452955"/>
            <a:ext cx="11099800" cy="656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Um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Dois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Três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Quatro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Nível de Corpo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1pPr>
      <a:lvl2pPr algn="ctr" defTabSz="584200">
        <a:defRPr sz="80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2pPr>
      <a:lvl3pPr algn="ctr" defTabSz="584200">
        <a:defRPr sz="80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3pPr>
      <a:lvl4pPr algn="ctr" defTabSz="584200">
        <a:defRPr sz="80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4pPr>
      <a:lvl5pPr algn="ctr" defTabSz="584200">
        <a:defRPr sz="80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5pPr>
      <a:lvl6pPr algn="ctr" defTabSz="584200">
        <a:defRPr sz="80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6pPr>
      <a:lvl7pPr algn="ctr" defTabSz="584200">
        <a:defRPr sz="80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7pPr>
      <a:lvl8pPr algn="ctr" defTabSz="584200">
        <a:defRPr sz="80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8pPr>
      <a:lvl9pPr algn="ctr" defTabSz="584200">
        <a:defRPr sz="80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26" Type="http://schemas.openxmlformats.org/officeDocument/2006/relationships/image" Target="../media/image43.jpeg"/><Relationship Id="rId3" Type="http://schemas.openxmlformats.org/officeDocument/2006/relationships/image" Target="../media/image20.jpeg"/><Relationship Id="rId21" Type="http://schemas.openxmlformats.org/officeDocument/2006/relationships/image" Target="../media/image38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5" Type="http://schemas.openxmlformats.org/officeDocument/2006/relationships/image" Target="../media/image42.jpeg"/><Relationship Id="rId2" Type="http://schemas.openxmlformats.org/officeDocument/2006/relationships/image" Target="../media/image19.jpe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24" Type="http://schemas.openxmlformats.org/officeDocument/2006/relationships/image" Target="../media/image41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23" Type="http://schemas.openxmlformats.org/officeDocument/2006/relationships/image" Target="../media/image40.jpeg"/><Relationship Id="rId28" Type="http://schemas.openxmlformats.org/officeDocument/2006/relationships/image" Target="../media/image45.jpeg"/><Relationship Id="rId10" Type="http://schemas.openxmlformats.org/officeDocument/2006/relationships/image" Target="../media/image27.jpeg"/><Relationship Id="rId19" Type="http://schemas.openxmlformats.org/officeDocument/2006/relationships/image" Target="../media/image36.jpeg"/><Relationship Id="rId31" Type="http://schemas.openxmlformats.org/officeDocument/2006/relationships/image" Target="../media/image48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Relationship Id="rId22" Type="http://schemas.openxmlformats.org/officeDocument/2006/relationships/image" Target="../media/image39.jpeg"/><Relationship Id="rId27" Type="http://schemas.openxmlformats.org/officeDocument/2006/relationships/image" Target="../media/image44.jpeg"/><Relationship Id="rId30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/>
          <p:cNvPicPr/>
          <p:nvPr/>
        </p:nvPicPr>
        <p:blipFill>
          <a:blip r:embed="rId2"/>
          <a:srcRect l="4093" t="25221" r="27137" b="20669"/>
          <a:stretch>
            <a:fillRect/>
          </a:stretch>
        </p:blipFill>
        <p:spPr>
          <a:xfrm>
            <a:off x="-321917" y="781607"/>
            <a:ext cx="13866397" cy="8190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3.png" descr="roberto1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-530572" y="-359881"/>
            <a:ext cx="10055573" cy="112234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/>
          <p:cNvSpPr txBox="1"/>
          <p:nvPr/>
        </p:nvSpPr>
        <p:spPr>
          <a:xfrm>
            <a:off x="5710312" y="5236840"/>
            <a:ext cx="664641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i="0" u="none" strike="noStrike" cap="none" spc="0" normalizeH="0" baseline="0" dirty="0">
                <a:ln>
                  <a:noFill/>
                </a:ln>
                <a:solidFill>
                  <a:srgbClr val="FFFF57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O PALESTRANTE</a:t>
            </a:r>
            <a:r>
              <a:rPr kumimoji="0" lang="pt-BR" sz="1800" i="0" u="none" strike="noStrike" cap="none" spc="0" normalizeH="0" dirty="0">
                <a:ln>
                  <a:noFill/>
                </a:ln>
                <a:solidFill>
                  <a:srgbClr val="FFFF57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QUE DÁ RESULTADOS</a:t>
            </a:r>
            <a:endParaRPr kumimoji="0" lang="pt-BR" sz="1800" i="0" u="none" strike="noStrike" cap="none" spc="0" normalizeH="0" baseline="0" dirty="0">
              <a:ln>
                <a:noFill/>
              </a:ln>
              <a:solidFill>
                <a:srgbClr val="FFFF57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light_texture2251-filtered.jpe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012128"/>
            <a:ext cx="13004801" cy="920089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2325936" y="1166689"/>
            <a:ext cx="7992888" cy="4334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lang="pt-BR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Faça do seu evento um acontecimento inesquecível</a:t>
            </a:r>
          </a:p>
          <a:p>
            <a:pPr lvl="0">
              <a:defRPr sz="1800"/>
            </a:pPr>
            <a:endParaRPr lang="pt-BR"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 sz="1800"/>
            </a:pPr>
            <a:r>
              <a:rPr lang="pt-BR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Contrate agora!</a:t>
            </a:r>
          </a:p>
          <a:p>
            <a:pPr lvl="0">
              <a:defRPr sz="1800"/>
            </a:pPr>
            <a:endParaRPr lang="pt-BR"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defRPr sz="1800"/>
            </a:pPr>
            <a:r>
              <a:rPr lang="pt-BR" sz="25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Contato: 55 11 3670-2520</a:t>
            </a:r>
          </a:p>
          <a:p>
            <a:pPr lvl="0">
              <a:defRPr sz="1800"/>
            </a:pPr>
            <a:r>
              <a:rPr lang="pt-BR" sz="25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diego@institutogente.com.br</a:t>
            </a:r>
          </a:p>
          <a:p>
            <a:pPr lvl="0">
              <a:defRPr sz="1800"/>
            </a:pPr>
            <a:r>
              <a:rPr lang="pt-BR" sz="25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Diego de Jesus – Gerente de Contas</a:t>
            </a:r>
            <a:endParaRPr sz="25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MetLife_0657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-243714" y="-645188"/>
            <a:ext cx="16091146" cy="10721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" name="Group 38"/>
          <p:cNvGrpSpPr/>
          <p:nvPr/>
        </p:nvGrpSpPr>
        <p:grpSpPr>
          <a:xfrm>
            <a:off x="468278" y="-198609"/>
            <a:ext cx="6966613" cy="8292582"/>
            <a:chOff x="-215900" y="-139699"/>
            <a:chExt cx="6966611" cy="8292580"/>
          </a:xfrm>
        </p:grpSpPr>
        <p:sp>
          <p:nvSpPr>
            <p:cNvPr id="37" name="Shape 37"/>
            <p:cNvSpPr/>
            <p:nvPr/>
          </p:nvSpPr>
          <p:spPr>
            <a:xfrm>
              <a:off x="0" y="0"/>
              <a:ext cx="6534812" cy="7733781"/>
            </a:xfrm>
            <a:prstGeom prst="rect">
              <a:avLst/>
            </a:prstGeom>
            <a:solidFill>
              <a:srgbClr val="FFFFFF">
                <a:alpha val="85647"/>
              </a:srgbClr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6" name="Imagem 3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215900" y="-139700"/>
              <a:ext cx="6966612" cy="8292581"/>
            </a:xfrm>
            <a:prstGeom prst="rect">
              <a:avLst/>
            </a:prstGeom>
            <a:effectLst/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0" y="484312"/>
            <a:ext cx="5949950" cy="544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4-filtered.jpeg"/>
          <p:cNvPicPr/>
          <p:nvPr/>
        </p:nvPicPr>
        <p:blipFill>
          <a:blip r:embed="rId2"/>
          <a:stretch>
            <a:fillRect/>
          </a:stretch>
        </p:blipFill>
        <p:spPr>
          <a:xfrm>
            <a:off x="-12223754" y="-348490"/>
            <a:ext cx="42495453" cy="115161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" name="Group 44"/>
          <p:cNvGrpSpPr/>
          <p:nvPr/>
        </p:nvGrpSpPr>
        <p:grpSpPr>
          <a:xfrm>
            <a:off x="-317732" y="5999535"/>
            <a:ext cx="6811966" cy="4309830"/>
            <a:chOff x="-215899" y="-139700"/>
            <a:chExt cx="7283540" cy="4309828"/>
          </a:xfrm>
        </p:grpSpPr>
        <p:sp>
          <p:nvSpPr>
            <p:cNvPr id="43" name="Shape 43"/>
            <p:cNvSpPr/>
            <p:nvPr/>
          </p:nvSpPr>
          <p:spPr>
            <a:xfrm>
              <a:off x="0" y="0"/>
              <a:ext cx="6851741" cy="3751029"/>
            </a:xfrm>
            <a:prstGeom prst="rect">
              <a:avLst/>
            </a:prstGeom>
            <a:solidFill>
              <a:srgbClr val="FFFFFF">
                <a:alpha val="85647"/>
              </a:srgbClr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2" name="Imagem 4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215900" y="-139700"/>
              <a:ext cx="7283541" cy="4309829"/>
            </a:xfrm>
            <a:prstGeom prst="rect">
              <a:avLst/>
            </a:prstGeom>
            <a:effectLst/>
          </p:spPr>
        </p:pic>
      </p:grpSp>
      <p:grpSp>
        <p:nvGrpSpPr>
          <p:cNvPr id="47" name="Group 47"/>
          <p:cNvGrpSpPr/>
          <p:nvPr/>
        </p:nvGrpSpPr>
        <p:grpSpPr>
          <a:xfrm>
            <a:off x="-317733" y="1077710"/>
            <a:ext cx="6811967" cy="4807202"/>
            <a:chOff x="-215900" y="-139700"/>
            <a:chExt cx="7202390" cy="4888770"/>
          </a:xfrm>
        </p:grpSpPr>
        <p:sp>
          <p:nvSpPr>
            <p:cNvPr id="46" name="Shape 46"/>
            <p:cNvSpPr/>
            <p:nvPr/>
          </p:nvSpPr>
          <p:spPr>
            <a:xfrm>
              <a:off x="0" y="0"/>
              <a:ext cx="6770590" cy="4483459"/>
            </a:xfrm>
            <a:prstGeom prst="rect">
              <a:avLst/>
            </a:prstGeom>
            <a:solidFill>
              <a:srgbClr val="FFFFFF">
                <a:alpha val="85647"/>
              </a:srgbClr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5" name="Imagem 4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215900" y="-139700"/>
              <a:ext cx="7202390" cy="4888770"/>
            </a:xfrm>
            <a:prstGeom prst="rect">
              <a:avLst/>
            </a:prstGeom>
            <a:effectLst/>
          </p:spPr>
        </p:pic>
      </p:grpSp>
      <p:sp>
        <p:nvSpPr>
          <p:cNvPr id="48" name="Shape 48"/>
          <p:cNvSpPr/>
          <p:nvPr/>
        </p:nvSpPr>
        <p:spPr>
          <a:xfrm>
            <a:off x="182557" y="1382351"/>
            <a:ext cx="5527756" cy="2277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defRPr sz="1800"/>
            </a:pPr>
            <a:r>
              <a:rPr sz="2400" b="1" dirty="0">
                <a:latin typeface="Calibri"/>
                <a:ea typeface="Calibri"/>
                <a:cs typeface="Calibri"/>
                <a:sym typeface="Calibri"/>
              </a:rPr>
              <a:t>REVOLUÇÃO DOS CAMPEÕES</a:t>
            </a:r>
          </a:p>
          <a:p>
            <a:pPr lvl="0" algn="just">
              <a:defRPr sz="18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lvl="0" algn="just">
              <a:defRPr sz="1800"/>
            </a:pP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Palestra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pensada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Empresas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precisam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seus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profissionais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tenham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comprometimento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competências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alcançarem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metas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desafiadoras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motivando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a     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acessão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competitividade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49" name="Shape 49"/>
          <p:cNvSpPr/>
          <p:nvPr/>
        </p:nvSpPr>
        <p:spPr>
          <a:xfrm>
            <a:off x="285796" y="6641098"/>
            <a:ext cx="5424517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defRPr sz="1800"/>
            </a:pPr>
            <a:r>
              <a:rPr sz="2400" b="1" dirty="0">
                <a:latin typeface="Calibri"/>
                <a:ea typeface="Calibri"/>
                <a:cs typeface="Calibri"/>
                <a:sym typeface="Calibri"/>
              </a:rPr>
              <a:t>LIDERANÇA EM TEMPO DE </a:t>
            </a:r>
            <a:r>
              <a:rPr lang="pt-BR" sz="2400" b="1" dirty="0">
                <a:latin typeface="Calibri"/>
                <a:ea typeface="Calibri"/>
                <a:cs typeface="Calibri"/>
                <a:sym typeface="Calibri"/>
              </a:rPr>
              <a:t>MUDANÇAS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endParaRPr sz="2400" dirty="0"/>
          </a:p>
          <a:p>
            <a:pPr lvl="0" algn="just">
              <a:defRPr sz="1800"/>
            </a:pP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desafios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lideres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atuais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enfrentam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desconstruídos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neste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demonstrando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fragilidades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liderança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despreparada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quais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novos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líderes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líder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comporta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sob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pressão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ter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ótimo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relacionamento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com a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6970451" y="1077710"/>
            <a:ext cx="6660741" cy="4807201"/>
            <a:chOff x="-215900" y="-139700"/>
            <a:chExt cx="6496246" cy="4807199"/>
          </a:xfrm>
        </p:grpSpPr>
        <p:sp>
          <p:nvSpPr>
            <p:cNvPr id="51" name="Shape 51"/>
            <p:cNvSpPr/>
            <p:nvPr/>
          </p:nvSpPr>
          <p:spPr>
            <a:xfrm>
              <a:off x="0" y="0"/>
              <a:ext cx="6064447" cy="4248400"/>
            </a:xfrm>
            <a:prstGeom prst="rect">
              <a:avLst/>
            </a:prstGeom>
            <a:solidFill>
              <a:srgbClr val="FFFFFF">
                <a:alpha val="85647"/>
              </a:srgbClr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0" name="Imagem 4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215900" y="-139700"/>
              <a:ext cx="6496247" cy="4807200"/>
            </a:xfrm>
            <a:prstGeom prst="rect">
              <a:avLst/>
            </a:prstGeom>
            <a:effectLst/>
          </p:spPr>
        </p:pic>
      </p:grpSp>
      <p:grpSp>
        <p:nvGrpSpPr>
          <p:cNvPr id="55" name="Group 55"/>
          <p:cNvGrpSpPr/>
          <p:nvPr/>
        </p:nvGrpSpPr>
        <p:grpSpPr>
          <a:xfrm>
            <a:off x="6970452" y="5948333"/>
            <a:ext cx="6476170" cy="4412234"/>
            <a:chOff x="-215899" y="-139699"/>
            <a:chExt cx="6208436" cy="4412233"/>
          </a:xfrm>
        </p:grpSpPr>
        <p:sp>
          <p:nvSpPr>
            <p:cNvPr id="54" name="Shape 54"/>
            <p:cNvSpPr/>
            <p:nvPr/>
          </p:nvSpPr>
          <p:spPr>
            <a:xfrm>
              <a:off x="0" y="0"/>
              <a:ext cx="5776637" cy="3853434"/>
            </a:xfrm>
            <a:prstGeom prst="rect">
              <a:avLst/>
            </a:prstGeom>
            <a:solidFill>
              <a:srgbClr val="FFFFFF">
                <a:alpha val="85647"/>
              </a:srgbClr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3" name="Imagem 5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-215900" y="-139700"/>
              <a:ext cx="6208437" cy="4412234"/>
            </a:xfrm>
            <a:prstGeom prst="rect">
              <a:avLst/>
            </a:prstGeom>
            <a:effectLst/>
          </p:spPr>
        </p:pic>
      </p:grpSp>
      <p:sp>
        <p:nvSpPr>
          <p:cNvPr id="57" name="Shape 57"/>
          <p:cNvSpPr/>
          <p:nvPr/>
        </p:nvSpPr>
        <p:spPr>
          <a:xfrm>
            <a:off x="7457231" y="1360161"/>
            <a:ext cx="5179774" cy="351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400" b="1" dirty="0">
                <a:latin typeface="Calibri"/>
                <a:ea typeface="Calibri"/>
                <a:cs typeface="Calibri"/>
                <a:sym typeface="Calibri"/>
              </a:rPr>
              <a:t>VENDAS, NEGÓCIO DE CAMPEÃO!</a:t>
            </a:r>
            <a:endParaRPr sz="3600" dirty="0"/>
          </a:p>
          <a:p>
            <a:pPr lvl="0" algn="just">
              <a:defRPr sz="18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lvl="0" algn="just">
              <a:defRPr sz="1800"/>
            </a:pP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Essa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palestra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aborda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importância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valorização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vendas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 para  o 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sucesso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 da 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organização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just">
              <a:defRPr sz="1800"/>
            </a:pPr>
            <a:endParaRPr sz="3600" dirty="0"/>
          </a:p>
          <a:p>
            <a:pPr lvl="0" algn="just">
              <a:defRPr sz="1800"/>
            </a:pP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Combate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falta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visão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estratégica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miopia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empresarial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atrapalham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visão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das   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oportunidades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negócios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desencadeiam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falta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espírito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58" name="Shape 58"/>
          <p:cNvSpPr/>
          <p:nvPr/>
        </p:nvSpPr>
        <p:spPr>
          <a:xfrm>
            <a:off x="-266352" y="-163760"/>
            <a:ext cx="13809162" cy="1137396"/>
          </a:xfrm>
          <a:prstGeom prst="rect">
            <a:avLst/>
          </a:prstGeom>
          <a:solidFill>
            <a:srgbClr val="000000">
              <a:alpha val="79310"/>
            </a:srgbClr>
          </a:solidFill>
          <a:ln w="25400">
            <a:solidFill>
              <a:srgbClr val="000000">
                <a:alpha val="79310"/>
              </a:srgbClr>
            </a:solidFill>
          </a:ln>
        </p:spPr>
        <p:txBody>
          <a:bodyPr lIns="0" tIns="0" rIns="0" bIns="0" anchor="ctr"/>
          <a:lstStyle/>
          <a:p>
            <a:pPr lvl="0">
              <a:def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5206256" y="-136687"/>
            <a:ext cx="3528392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l">
              <a:defRPr sz="5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800" b="1" dirty="0">
                <a:solidFill>
                  <a:srgbClr val="FFFFFF"/>
                </a:solidFill>
              </a:rPr>
              <a:t>PALESTRAS</a:t>
            </a:r>
          </a:p>
        </p:txBody>
      </p:sp>
      <p:sp>
        <p:nvSpPr>
          <p:cNvPr id="21" name="Shape 56"/>
          <p:cNvSpPr/>
          <p:nvPr/>
        </p:nvSpPr>
        <p:spPr>
          <a:xfrm>
            <a:off x="7592324" y="6850766"/>
            <a:ext cx="5116067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400" b="1" dirty="0">
                <a:latin typeface="Calibri"/>
                <a:ea typeface="Calibri"/>
                <a:cs typeface="Calibri"/>
                <a:sym typeface="Calibri"/>
              </a:rPr>
              <a:t>GESTÃO DE MUDANÇAS</a:t>
            </a:r>
            <a:endParaRPr sz="3600" dirty="0"/>
          </a:p>
          <a:p>
            <a:pPr lvl="0" algn="just">
              <a:defRPr sz="18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lvl="0" algn="just">
              <a:defRPr sz="1800"/>
            </a:pP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empresas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estão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transição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de  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fusões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alteração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posição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no 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mercado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mudança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função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 social,  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re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direcionamento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estratégico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alteraç</a:t>
            </a:r>
            <a:r>
              <a:rPr lang="pt-BR" sz="2000" dirty="0" err="1">
                <a:latin typeface="Calibri"/>
                <a:ea typeface="Calibri"/>
                <a:cs typeface="Calibri"/>
                <a:sym typeface="Calibri"/>
              </a:rPr>
              <a:t>ões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missão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visão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e 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reavaliação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das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suas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práticas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níveis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 dirty="0">
                <a:latin typeface="Calibri"/>
                <a:ea typeface="Calibri"/>
                <a:cs typeface="Calibri"/>
                <a:sym typeface="Calibri"/>
              </a:rPr>
              <a:t>hierárquicos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cido_roberto (023)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-475484" y="-3545752"/>
            <a:ext cx="23441389" cy="155264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" name="Group 64"/>
          <p:cNvGrpSpPr/>
          <p:nvPr/>
        </p:nvGrpSpPr>
        <p:grpSpPr>
          <a:xfrm>
            <a:off x="468278" y="-198609"/>
            <a:ext cx="10650316" cy="9898976"/>
            <a:chOff x="-215900" y="-139700"/>
            <a:chExt cx="10650315" cy="9898974"/>
          </a:xfrm>
        </p:grpSpPr>
        <p:sp>
          <p:nvSpPr>
            <p:cNvPr id="63" name="Shape 63"/>
            <p:cNvSpPr/>
            <p:nvPr/>
          </p:nvSpPr>
          <p:spPr>
            <a:xfrm>
              <a:off x="0" y="0"/>
              <a:ext cx="10218515" cy="9340175"/>
            </a:xfrm>
            <a:prstGeom prst="rect">
              <a:avLst/>
            </a:prstGeom>
            <a:solidFill>
              <a:srgbClr val="FFFFFF">
                <a:alpha val="85647"/>
              </a:srgbClr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2" name="Imagem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215900" y="-139700"/>
              <a:ext cx="10650315" cy="9898975"/>
            </a:xfrm>
            <a:prstGeom prst="rect">
              <a:avLst/>
            </a:prstGeom>
            <a:effectLst/>
          </p:spPr>
        </p:pic>
      </p:grpSp>
      <p:sp>
        <p:nvSpPr>
          <p:cNvPr id="8" name="Shape 66"/>
          <p:cNvSpPr/>
          <p:nvPr/>
        </p:nvSpPr>
        <p:spPr>
          <a:xfrm>
            <a:off x="912708" y="295460"/>
            <a:ext cx="67817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1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/>
            </a:pPr>
            <a:r>
              <a:rPr sz="4100" b="1" dirty="0"/>
              <a:t>TEMA: GESTÃO DE MUDANÇAS</a:t>
            </a:r>
          </a:p>
        </p:txBody>
      </p:sp>
      <p:sp>
        <p:nvSpPr>
          <p:cNvPr id="9" name="Shape 65"/>
          <p:cNvSpPr/>
          <p:nvPr/>
        </p:nvSpPr>
        <p:spPr>
          <a:xfrm>
            <a:off x="989531" y="1295231"/>
            <a:ext cx="9723825" cy="834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Resistência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 algn="l">
              <a:defRPr sz="1800"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Transformação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Inspira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motiva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 algn="l">
              <a:defRPr sz="1800"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Conteúdo</a:t>
            </a:r>
            <a:r>
              <a:rPr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Programático</a:t>
            </a:r>
            <a:r>
              <a:rPr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sz="2000" b="1" dirty="0" err="1"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b="1" dirty="0" err="1">
                <a:latin typeface="Calibri"/>
                <a:ea typeface="Calibri"/>
                <a:cs typeface="Calibri"/>
                <a:sym typeface="Calibri"/>
              </a:rPr>
              <a:t>Principais</a:t>
            </a:r>
            <a:r>
              <a:rPr sz="20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sz="2300" b="1" dirty="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lvl="0" algn="l">
              <a:defRPr sz="1800"/>
            </a:pP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(Este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conteúdo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será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adaptado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atender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às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necessidades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específicas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dirty="0" err="1">
                <a:latin typeface="Calibri"/>
                <a:ea typeface="Calibri"/>
                <a:cs typeface="Calibri"/>
                <a:sym typeface="Calibri"/>
              </a:rPr>
              <a:t>empresa</a:t>
            </a:r>
            <a:r>
              <a:rPr sz="2000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 algn="l">
              <a:defRPr sz="1800"/>
            </a:pP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permanente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necessidade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evolução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empresa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e do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profissional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comprometimento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é fundamental para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aconteçam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regras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ouro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gestão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Deixar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claro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para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e para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liderança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interesse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empresário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diferente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interesse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seus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colaboradores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, é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preciso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estejam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integrados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processo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mudança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Apresentar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ferramentas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ajudar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empresas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implantar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rapidamente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 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Deixar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claro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caminho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tomar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projetos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deem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colaboradores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comprometam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com as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Construir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comprometimento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novos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projetos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empresa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Contagiar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com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responsabilidade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conjunta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organização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Criar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mentalidade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grupo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extermine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resistências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às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mudanças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...</a:t>
            </a:r>
          </a:p>
          <a:p>
            <a:pPr marL="342900" lvl="0" indent="-342900" algn="l">
              <a:buSzPct val="100000"/>
              <a:buFont typeface="Arial"/>
              <a:buChar char="•"/>
              <a:defRPr sz="1800"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6-filtered.jpeg"/>
          <p:cNvPicPr/>
          <p:nvPr/>
        </p:nvPicPr>
        <p:blipFill>
          <a:blip r:embed="rId2"/>
          <a:stretch>
            <a:fillRect/>
          </a:stretch>
        </p:blipFill>
        <p:spPr>
          <a:xfrm>
            <a:off x="-1946586" y="-2967844"/>
            <a:ext cx="19269972" cy="12852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" name="Group 71"/>
          <p:cNvGrpSpPr/>
          <p:nvPr/>
        </p:nvGrpSpPr>
        <p:grpSpPr>
          <a:xfrm>
            <a:off x="468278" y="-198608"/>
            <a:ext cx="10015808" cy="9068890"/>
            <a:chOff x="-215900" y="-139699"/>
            <a:chExt cx="10015807" cy="9068889"/>
          </a:xfrm>
        </p:grpSpPr>
        <p:sp>
          <p:nvSpPr>
            <p:cNvPr id="70" name="Shape 70"/>
            <p:cNvSpPr/>
            <p:nvPr/>
          </p:nvSpPr>
          <p:spPr>
            <a:xfrm>
              <a:off x="0" y="0"/>
              <a:ext cx="9584008" cy="8510090"/>
            </a:xfrm>
            <a:prstGeom prst="rect">
              <a:avLst/>
            </a:prstGeom>
            <a:solidFill>
              <a:srgbClr val="FFFFFF">
                <a:alpha val="85647"/>
              </a:srgbClr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9" name="Imagem 6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215900" y="-139700"/>
              <a:ext cx="10015808" cy="9068890"/>
            </a:xfrm>
            <a:prstGeom prst="rect">
              <a:avLst/>
            </a:prstGeom>
            <a:effectLst/>
          </p:spPr>
        </p:pic>
      </p:grpSp>
      <p:sp>
        <p:nvSpPr>
          <p:cNvPr id="72" name="Shape 72"/>
          <p:cNvSpPr/>
          <p:nvPr/>
        </p:nvSpPr>
        <p:spPr>
          <a:xfrm>
            <a:off x="1000582" y="287804"/>
            <a:ext cx="89512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1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/>
            </a:pPr>
            <a:r>
              <a:rPr sz="4100" b="1" dirty="0"/>
              <a:t>TEMA: VENDAS, NEGÓCIO DE CAMPEÃO!</a:t>
            </a:r>
          </a:p>
        </p:txBody>
      </p:sp>
      <p:sp>
        <p:nvSpPr>
          <p:cNvPr id="73" name="Shape 73"/>
          <p:cNvSpPr/>
          <p:nvPr/>
        </p:nvSpPr>
        <p:spPr>
          <a:xfrm>
            <a:off x="1080914" y="1422400"/>
            <a:ext cx="8951202" cy="668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Baixo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comprometimento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vendas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>
              <a:defRPr sz="1800"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Transformação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- Motiva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profissionais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venda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desenvolverem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metodologia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entregar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maiores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estão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entregando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mantendo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eficiência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 </a:t>
            </a:r>
          </a:p>
          <a:p>
            <a:pPr lvl="0" algn="l">
              <a:defRPr sz="1800"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Conteúdo</a:t>
            </a:r>
            <a:r>
              <a:rPr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Programático</a:t>
            </a:r>
            <a:r>
              <a:rPr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sz="2000" b="1" dirty="0" err="1"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000" b="1" dirty="0" err="1">
                <a:latin typeface="Calibri"/>
                <a:ea typeface="Calibri"/>
                <a:cs typeface="Calibri"/>
                <a:sym typeface="Calibri"/>
              </a:rPr>
              <a:t>Principais</a:t>
            </a:r>
            <a:r>
              <a:rPr sz="20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sz="2300" b="1" dirty="0">
                <a:latin typeface="Calibri"/>
                <a:ea typeface="Calibri"/>
                <a:cs typeface="Calibri"/>
                <a:sym typeface="Calibri"/>
              </a:rPr>
              <a:t>:  </a:t>
            </a:r>
          </a:p>
          <a:p>
            <a:pPr lvl="0" algn="l">
              <a:defRPr sz="1800"/>
            </a:pPr>
            <a:r>
              <a:rPr dirty="0">
                <a:latin typeface="Calibri"/>
                <a:ea typeface="Calibri"/>
                <a:cs typeface="Calibri"/>
                <a:sym typeface="Calibri"/>
              </a:rPr>
              <a:t>(Este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conteúdo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será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adaptado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atender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às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necessidades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específicas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empresa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 algn="l">
              <a:defRPr sz="1800"/>
            </a:pP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palestra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abordará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principais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competências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levarão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aprimorar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suas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vendas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conseguir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muito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além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das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metas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estabelecidas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38150" lvl="4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Tudo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acontece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bom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organização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começa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venda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4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novos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desafios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vendedores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campeões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38150" lvl="4" indent="-438150" algn="l">
              <a:buSzPct val="100000"/>
              <a:buFont typeface="Arial"/>
              <a:buChar char="•"/>
              <a:defRPr sz="1800"/>
            </a:pP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Como se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livrar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dos 4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fatores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destruidores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vendas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38150" lvl="4" indent="-438150" algn="l">
              <a:buSzPct val="100000"/>
              <a:buFont typeface="Arial"/>
              <a:buChar char="•"/>
              <a:defRPr sz="1800"/>
            </a:pP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competências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vendedores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campeões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38150" lvl="4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Vendas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, a arte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inovar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caminho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procure outro;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38150" lvl="4" indent="-438150" algn="l">
              <a:buSzPct val="100000"/>
              <a:buFont typeface="Arial"/>
              <a:buChar char="•"/>
              <a:defRPr sz="1800"/>
            </a:pP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Uma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verdadeira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chega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longe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8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-1391339" y="-2160288"/>
            <a:ext cx="20123918" cy="133288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" name="Group 85"/>
          <p:cNvGrpSpPr/>
          <p:nvPr/>
        </p:nvGrpSpPr>
        <p:grpSpPr>
          <a:xfrm>
            <a:off x="292557" y="-198609"/>
            <a:ext cx="8869157" cy="9287998"/>
            <a:chOff x="-215900" y="-139700"/>
            <a:chExt cx="8869155" cy="9287996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8437356" cy="8729197"/>
            </a:xfrm>
            <a:prstGeom prst="rect">
              <a:avLst/>
            </a:prstGeom>
            <a:solidFill>
              <a:srgbClr val="FFFFFF">
                <a:alpha val="85647"/>
              </a:srgbClr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83" name="Imagem 82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215900" y="-139700"/>
              <a:ext cx="8869156" cy="9287997"/>
            </a:xfrm>
            <a:prstGeom prst="rect">
              <a:avLst/>
            </a:prstGeom>
            <a:effectLst/>
          </p:spPr>
        </p:pic>
      </p:grpSp>
      <p:sp>
        <p:nvSpPr>
          <p:cNvPr id="86" name="Shape 86"/>
          <p:cNvSpPr/>
          <p:nvPr/>
        </p:nvSpPr>
        <p:spPr>
          <a:xfrm>
            <a:off x="769056" y="384812"/>
            <a:ext cx="79161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1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/>
            </a:pPr>
            <a:r>
              <a:rPr sz="4100" b="1" dirty="0"/>
              <a:t>TEMA: REVOLUÇÃO DOS CAMPEÕES</a:t>
            </a:r>
          </a:p>
        </p:txBody>
      </p:sp>
      <p:sp>
        <p:nvSpPr>
          <p:cNvPr id="87" name="Shape 87"/>
          <p:cNvSpPr/>
          <p:nvPr/>
        </p:nvSpPr>
        <p:spPr>
          <a:xfrm>
            <a:off x="849389" y="1519408"/>
            <a:ext cx="7590583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Falta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garra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motivação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>
              <a:defRPr sz="1800"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Transformação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- Motiva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acessão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competitividade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 </a:t>
            </a:r>
          </a:p>
          <a:p>
            <a:pPr lvl="0" algn="l">
              <a:defRPr sz="1800"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Conteúdo</a:t>
            </a:r>
            <a:r>
              <a:rPr sz="23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b="1" dirty="0" err="1">
                <a:latin typeface="Calibri"/>
                <a:ea typeface="Calibri"/>
                <a:cs typeface="Calibri"/>
                <a:sym typeface="Calibri"/>
              </a:rPr>
              <a:t>Programático</a:t>
            </a:r>
            <a:r>
              <a:rPr sz="2300" b="1" dirty="0">
                <a:latin typeface="Calibri"/>
                <a:ea typeface="Calibri"/>
                <a:cs typeface="Calibri"/>
                <a:sym typeface="Calibri"/>
              </a:rPr>
              <a:t>:  </a:t>
            </a:r>
          </a:p>
          <a:p>
            <a:pPr lvl="0" algn="l">
              <a:defRPr sz="1800"/>
            </a:pPr>
            <a:r>
              <a:rPr dirty="0">
                <a:latin typeface="Calibri"/>
                <a:ea typeface="Calibri"/>
                <a:cs typeface="Calibri"/>
                <a:sym typeface="Calibri"/>
              </a:rPr>
              <a:t>(Este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conteúdo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será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adaptado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atender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às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necessidades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específicas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empresa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 algn="l">
              <a:defRPr sz="1800"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desafios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das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empresas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modernas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desafios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profissional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campeão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ele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sabe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campeonato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nunca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acaba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pois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vida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é um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torneio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permanente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Produtividade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: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capacidade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transformar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Inovação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: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capacidade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revolucionar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trabalho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empresa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competências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profissionais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campeões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verdadeira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trajetória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campeão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38150" lvl="0" indent="-438150" algn="l">
              <a:buSzPct val="100000"/>
              <a:buFont typeface="Arial"/>
              <a:buChar char="•"/>
              <a:defRPr sz="1800"/>
            </a:pP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sentido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sz="2300" dirty="0" err="1">
                <a:latin typeface="Calibri"/>
                <a:ea typeface="Calibri"/>
                <a:cs typeface="Calibri"/>
                <a:sym typeface="Calibri"/>
              </a:rPr>
              <a:t>vida</a:t>
            </a:r>
            <a:r>
              <a:rPr sz="23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9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-1923942" y="-1630495"/>
            <a:ext cx="18726804" cy="124777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" name="Group 92"/>
          <p:cNvGrpSpPr/>
          <p:nvPr/>
        </p:nvGrpSpPr>
        <p:grpSpPr>
          <a:xfrm>
            <a:off x="292557" y="-198608"/>
            <a:ext cx="8639855" cy="9152540"/>
            <a:chOff x="-215899" y="-139699"/>
            <a:chExt cx="8639854" cy="9152539"/>
          </a:xfrm>
        </p:grpSpPr>
        <p:sp>
          <p:nvSpPr>
            <p:cNvPr id="91" name="Shape 91"/>
            <p:cNvSpPr/>
            <p:nvPr/>
          </p:nvSpPr>
          <p:spPr>
            <a:xfrm>
              <a:off x="0" y="0"/>
              <a:ext cx="8208055" cy="8593740"/>
            </a:xfrm>
            <a:prstGeom prst="rect">
              <a:avLst/>
            </a:prstGeom>
            <a:solidFill>
              <a:srgbClr val="FFFFFF">
                <a:alpha val="85647"/>
              </a:srgbClr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0" name="Imagem 8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215900" y="-139700"/>
              <a:ext cx="8639855" cy="9152540"/>
            </a:xfrm>
            <a:prstGeom prst="rect">
              <a:avLst/>
            </a:prstGeom>
            <a:effectLst/>
          </p:spPr>
        </p:pic>
      </p:grpSp>
      <p:sp>
        <p:nvSpPr>
          <p:cNvPr id="93" name="Shape 93"/>
          <p:cNvSpPr/>
          <p:nvPr/>
        </p:nvSpPr>
        <p:spPr>
          <a:xfrm>
            <a:off x="744951" y="145004"/>
            <a:ext cx="637140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/>
            </a:pPr>
            <a:r>
              <a:rPr sz="6000" b="1"/>
              <a:t>Roberto Shinyashiki</a:t>
            </a:r>
          </a:p>
        </p:txBody>
      </p:sp>
      <p:sp>
        <p:nvSpPr>
          <p:cNvPr id="94" name="Shape 94"/>
          <p:cNvSpPr/>
          <p:nvPr/>
        </p:nvSpPr>
        <p:spPr>
          <a:xfrm>
            <a:off x="808297" y="1143561"/>
            <a:ext cx="7799918" cy="756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>
                <a:latin typeface="Calibri"/>
                <a:ea typeface="Calibri"/>
                <a:cs typeface="Calibri"/>
                <a:sym typeface="Calibri"/>
              </a:rPr>
              <a:t>Já foi assistido por mais de 29 milhões de pessoas; </a:t>
            </a:r>
            <a:endParaRPr sz="2300"/>
          </a:p>
          <a:p>
            <a:pPr lvl="0" algn="l">
              <a:defRPr sz="1800"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>
                <a:latin typeface="Calibri"/>
                <a:ea typeface="Calibri"/>
                <a:cs typeface="Calibri"/>
                <a:sym typeface="Calibri"/>
              </a:rPr>
              <a:t>Mais de </a:t>
            </a:r>
            <a:r>
              <a:rPr sz="2300" b="1">
                <a:latin typeface="Calibri"/>
                <a:ea typeface="Calibri"/>
                <a:cs typeface="Calibri"/>
                <a:sym typeface="Calibri"/>
              </a:rPr>
              <a:t>7 milhões</a:t>
            </a:r>
            <a:r>
              <a:rPr sz="2300">
                <a:latin typeface="Calibri"/>
                <a:ea typeface="Calibri"/>
                <a:cs typeface="Calibri"/>
                <a:sym typeface="Calibri"/>
              </a:rPr>
              <a:t> e meio de livros vendidos;</a:t>
            </a:r>
            <a:br>
              <a:rPr sz="2300">
                <a:latin typeface="Calibri"/>
                <a:ea typeface="Calibri"/>
                <a:cs typeface="Calibri"/>
                <a:sym typeface="Calibri"/>
              </a:rPr>
            </a:br>
            <a:br>
              <a:rPr sz="2300">
                <a:latin typeface="Calibri"/>
                <a:ea typeface="Calibri"/>
                <a:cs typeface="Calibri"/>
                <a:sym typeface="Calibri"/>
              </a:rPr>
            </a:br>
            <a:r>
              <a:rPr sz="2300">
                <a:latin typeface="Calibri"/>
                <a:ea typeface="Calibri"/>
                <a:cs typeface="Calibri"/>
                <a:sym typeface="Calibri"/>
              </a:rPr>
              <a:t>Já fez palestras no Japão, EUA, Portugal, Peru;</a:t>
            </a:r>
          </a:p>
          <a:p>
            <a:pPr lvl="0" algn="l">
              <a:defRPr sz="1800"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 b="1">
                <a:latin typeface="Calibri"/>
                <a:ea typeface="Calibri"/>
                <a:cs typeface="Calibri"/>
                <a:sym typeface="Calibri"/>
              </a:rPr>
              <a:t>Empresário</a:t>
            </a:r>
            <a:r>
              <a:rPr sz="2300">
                <a:latin typeface="Calibri"/>
                <a:ea typeface="Calibri"/>
                <a:cs typeface="Calibri"/>
                <a:sym typeface="Calibri"/>
              </a:rPr>
              <a:t> à frente da Editora Gente e do Instituto Gente;</a:t>
            </a:r>
            <a:endParaRPr sz="2300"/>
          </a:p>
          <a:p>
            <a:pPr lvl="0" algn="l">
              <a:defRPr sz="1800"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>
                <a:latin typeface="Calibri"/>
                <a:ea typeface="Calibri"/>
                <a:cs typeface="Calibri"/>
                <a:sym typeface="Calibri"/>
              </a:rPr>
              <a:t>Médico psiquiatra com pós-graduação em </a:t>
            </a:r>
            <a:r>
              <a:rPr sz="2300" b="1">
                <a:latin typeface="Calibri"/>
                <a:ea typeface="Calibri"/>
                <a:cs typeface="Calibri"/>
                <a:sym typeface="Calibri"/>
              </a:rPr>
              <a:t>Administração de Empresas</a:t>
            </a:r>
            <a:r>
              <a:rPr sz="2300">
                <a:latin typeface="Calibri"/>
                <a:ea typeface="Calibri"/>
                <a:cs typeface="Calibri"/>
                <a:sym typeface="Calibri"/>
              </a:rPr>
              <a:t> (MBA - Universidade de São Paulo), doutorado em Administração e Economia (Faculdade de Administração e Economia - USP); </a:t>
            </a:r>
          </a:p>
          <a:p>
            <a:pPr lvl="0" algn="l">
              <a:defRPr sz="1800"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>
                <a:latin typeface="Calibri"/>
                <a:ea typeface="Calibri"/>
                <a:cs typeface="Calibri"/>
                <a:sym typeface="Calibri"/>
              </a:rPr>
              <a:t>Tem mais de 160.000 fãs e seguidores no Facebook e mais de 18.000 seguidores no Twitter;</a:t>
            </a:r>
            <a:endParaRPr sz="2300"/>
          </a:p>
          <a:p>
            <a:pPr lvl="0" algn="l">
              <a:defRPr sz="1800"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sz="2300">
                <a:latin typeface="Calibri"/>
                <a:ea typeface="Calibri"/>
                <a:cs typeface="Calibri"/>
                <a:sym typeface="Calibri"/>
              </a:rPr>
              <a:t>Agraciado com o Prêmio Hadge Capers, cedido pela Associação Internacional de Análise Transacional, como melhor projeto de solidariedade mundial.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10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8284223" y="5842753"/>
            <a:ext cx="1779350" cy="1084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11.jpeg"/>
          <p:cNvPicPr/>
          <p:nvPr/>
        </p:nvPicPr>
        <p:blipFill>
          <a:blip r:embed="rId3"/>
          <a:stretch>
            <a:fillRect/>
          </a:stretch>
        </p:blipFill>
        <p:spPr>
          <a:xfrm>
            <a:off x="810520" y="7015305"/>
            <a:ext cx="1701439" cy="1701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2.jpeg"/>
          <p:cNvPicPr/>
          <p:nvPr/>
        </p:nvPicPr>
        <p:blipFill>
          <a:blip r:embed="rId4"/>
          <a:stretch>
            <a:fillRect/>
          </a:stretch>
        </p:blipFill>
        <p:spPr>
          <a:xfrm>
            <a:off x="2924301" y="5498305"/>
            <a:ext cx="2032002" cy="203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13.jpeg"/>
          <p:cNvPicPr/>
          <p:nvPr/>
        </p:nvPicPr>
        <p:blipFill>
          <a:blip r:embed="rId5"/>
          <a:stretch>
            <a:fillRect/>
          </a:stretch>
        </p:blipFill>
        <p:spPr>
          <a:xfrm>
            <a:off x="9614944" y="3930225"/>
            <a:ext cx="3517903" cy="2311402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2695598" y="167529"/>
            <a:ext cx="76136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4100" b="1">
                <a:latin typeface="Calibri"/>
                <a:ea typeface="Calibri"/>
                <a:cs typeface="Calibri"/>
                <a:sym typeface="Calibri"/>
              </a:rPr>
              <a:t>EMPRESAS QUE JÁ CONTRATARAM</a:t>
            </a:r>
          </a:p>
        </p:txBody>
      </p:sp>
      <p:pic>
        <p:nvPicPr>
          <p:cNvPr id="101" name="image14.jpeg"/>
          <p:cNvPicPr/>
          <p:nvPr/>
        </p:nvPicPr>
        <p:blipFill>
          <a:blip r:embed="rId6"/>
          <a:stretch>
            <a:fillRect/>
          </a:stretch>
        </p:blipFill>
        <p:spPr>
          <a:xfrm>
            <a:off x="5346455" y="2556997"/>
            <a:ext cx="1930989" cy="1446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15.jpg"/>
          <p:cNvPicPr/>
          <p:nvPr/>
        </p:nvPicPr>
        <p:blipFill>
          <a:blip r:embed="rId7"/>
          <a:stretch>
            <a:fillRect/>
          </a:stretch>
        </p:blipFill>
        <p:spPr>
          <a:xfrm>
            <a:off x="10639600" y="1321695"/>
            <a:ext cx="1514290" cy="911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image16.jpeg"/>
          <p:cNvPicPr/>
          <p:nvPr/>
        </p:nvPicPr>
        <p:blipFill>
          <a:blip r:embed="rId8"/>
          <a:stretch>
            <a:fillRect/>
          </a:stretch>
        </p:blipFill>
        <p:spPr>
          <a:xfrm>
            <a:off x="5369059" y="844973"/>
            <a:ext cx="2032002" cy="203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17.jpg"/>
          <p:cNvPicPr/>
          <p:nvPr/>
        </p:nvPicPr>
        <p:blipFill>
          <a:blip r:embed="rId9"/>
          <a:stretch>
            <a:fillRect/>
          </a:stretch>
        </p:blipFill>
        <p:spPr>
          <a:xfrm>
            <a:off x="1053794" y="4309998"/>
            <a:ext cx="1219460" cy="1214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18.jpeg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568" y="6962131"/>
            <a:ext cx="1446377" cy="1446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image19.jpg"/>
          <p:cNvPicPr/>
          <p:nvPr/>
        </p:nvPicPr>
        <p:blipFill>
          <a:blip r:embed="rId11"/>
          <a:stretch>
            <a:fillRect/>
          </a:stretch>
        </p:blipFill>
        <p:spPr>
          <a:xfrm>
            <a:off x="8168568" y="1409162"/>
            <a:ext cx="1930989" cy="62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20.jpeg"/>
          <p:cNvPicPr/>
          <p:nvPr/>
        </p:nvPicPr>
        <p:blipFill>
          <a:blip r:embed="rId12"/>
          <a:stretch>
            <a:fillRect/>
          </a:stretch>
        </p:blipFill>
        <p:spPr>
          <a:xfrm>
            <a:off x="3154089" y="2564395"/>
            <a:ext cx="1514289" cy="151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21.jpg"/>
          <p:cNvPicPr/>
          <p:nvPr/>
        </p:nvPicPr>
        <p:blipFill>
          <a:blip r:embed="rId13"/>
          <a:stretch>
            <a:fillRect/>
          </a:stretch>
        </p:blipFill>
        <p:spPr>
          <a:xfrm>
            <a:off x="2924301" y="1049929"/>
            <a:ext cx="1343105" cy="1343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22.jpeg"/>
          <p:cNvPicPr/>
          <p:nvPr/>
        </p:nvPicPr>
        <p:blipFill>
          <a:blip r:embed="rId14"/>
          <a:stretch>
            <a:fillRect/>
          </a:stretch>
        </p:blipFill>
        <p:spPr>
          <a:xfrm>
            <a:off x="8021874" y="2838585"/>
            <a:ext cx="1777030" cy="1343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23.jpg"/>
          <p:cNvPicPr/>
          <p:nvPr/>
        </p:nvPicPr>
        <p:blipFill>
          <a:blip r:embed="rId15"/>
          <a:stretch>
            <a:fillRect/>
          </a:stretch>
        </p:blipFill>
        <p:spPr>
          <a:xfrm>
            <a:off x="810520" y="8716743"/>
            <a:ext cx="1777028" cy="995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24.jpg"/>
          <p:cNvPicPr/>
          <p:nvPr/>
        </p:nvPicPr>
        <p:blipFill>
          <a:blip r:embed="rId16"/>
          <a:stretch>
            <a:fillRect/>
          </a:stretch>
        </p:blipFill>
        <p:spPr>
          <a:xfrm>
            <a:off x="5267633" y="8592784"/>
            <a:ext cx="2032002" cy="94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image25.jpg"/>
          <p:cNvPicPr/>
          <p:nvPr/>
        </p:nvPicPr>
        <p:blipFill>
          <a:blip r:embed="rId17"/>
          <a:stretch>
            <a:fillRect/>
          </a:stretch>
        </p:blipFill>
        <p:spPr>
          <a:xfrm>
            <a:off x="3225676" y="4529630"/>
            <a:ext cx="1500427" cy="911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26.jpg"/>
          <p:cNvPicPr/>
          <p:nvPr/>
        </p:nvPicPr>
        <p:blipFill>
          <a:blip r:embed="rId18"/>
          <a:stretch>
            <a:fillRect/>
          </a:stretch>
        </p:blipFill>
        <p:spPr>
          <a:xfrm>
            <a:off x="10563990" y="8716743"/>
            <a:ext cx="1701441" cy="850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27.jpg"/>
          <p:cNvPicPr/>
          <p:nvPr/>
        </p:nvPicPr>
        <p:blipFill>
          <a:blip r:embed="rId19"/>
          <a:stretch>
            <a:fillRect/>
          </a:stretch>
        </p:blipFill>
        <p:spPr>
          <a:xfrm>
            <a:off x="8045367" y="4846952"/>
            <a:ext cx="2018207" cy="494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28.jpg"/>
          <p:cNvPicPr/>
          <p:nvPr/>
        </p:nvPicPr>
        <p:blipFill>
          <a:blip r:embed="rId20"/>
          <a:stretch>
            <a:fillRect/>
          </a:stretch>
        </p:blipFill>
        <p:spPr>
          <a:xfrm>
            <a:off x="750837" y="6016737"/>
            <a:ext cx="1793628" cy="995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29.jpeg"/>
          <p:cNvPicPr/>
          <p:nvPr/>
        </p:nvPicPr>
        <p:blipFill>
          <a:blip r:embed="rId21"/>
          <a:stretch>
            <a:fillRect/>
          </a:stretch>
        </p:blipFill>
        <p:spPr>
          <a:xfrm>
            <a:off x="3154089" y="8410496"/>
            <a:ext cx="1343105" cy="1343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30.jpeg"/>
          <p:cNvPicPr/>
          <p:nvPr/>
        </p:nvPicPr>
        <p:blipFill>
          <a:blip r:embed="rId22"/>
          <a:stretch>
            <a:fillRect/>
          </a:stretch>
        </p:blipFill>
        <p:spPr>
          <a:xfrm>
            <a:off x="5346455" y="4309998"/>
            <a:ext cx="1701440" cy="1188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31.jpg"/>
          <p:cNvPicPr/>
          <p:nvPr/>
        </p:nvPicPr>
        <p:blipFill>
          <a:blip r:embed="rId23"/>
          <a:stretch>
            <a:fillRect/>
          </a:stretch>
        </p:blipFill>
        <p:spPr>
          <a:xfrm>
            <a:off x="10788929" y="5842753"/>
            <a:ext cx="1343104" cy="1343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32.jpg"/>
          <p:cNvPicPr/>
          <p:nvPr/>
        </p:nvPicPr>
        <p:blipFill>
          <a:blip r:embed="rId24"/>
          <a:stretch>
            <a:fillRect/>
          </a:stretch>
        </p:blipFill>
        <p:spPr>
          <a:xfrm>
            <a:off x="5713509" y="5842753"/>
            <a:ext cx="1447472" cy="995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33.jpeg"/>
          <p:cNvPicPr/>
          <p:nvPr/>
        </p:nvPicPr>
        <p:blipFill>
          <a:blip r:embed="rId25"/>
          <a:stretch>
            <a:fillRect/>
          </a:stretch>
        </p:blipFill>
        <p:spPr>
          <a:xfrm>
            <a:off x="5368645" y="7323539"/>
            <a:ext cx="1930989" cy="1084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34.jpg"/>
          <p:cNvPicPr/>
          <p:nvPr/>
        </p:nvPicPr>
        <p:blipFill>
          <a:blip r:embed="rId26"/>
          <a:stretch>
            <a:fillRect/>
          </a:stretch>
        </p:blipFill>
        <p:spPr>
          <a:xfrm>
            <a:off x="1053794" y="1321695"/>
            <a:ext cx="995139" cy="995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35.jpg"/>
          <p:cNvPicPr/>
          <p:nvPr/>
        </p:nvPicPr>
        <p:blipFill>
          <a:blip r:embed="rId27"/>
          <a:stretch>
            <a:fillRect/>
          </a:stretch>
        </p:blipFill>
        <p:spPr>
          <a:xfrm>
            <a:off x="11076784" y="2607049"/>
            <a:ext cx="964009" cy="1188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36.jpg"/>
          <p:cNvPicPr/>
          <p:nvPr/>
        </p:nvPicPr>
        <p:blipFill>
          <a:blip r:embed="rId28"/>
          <a:stretch>
            <a:fillRect/>
          </a:stretch>
        </p:blipFill>
        <p:spPr>
          <a:xfrm>
            <a:off x="3154089" y="7323539"/>
            <a:ext cx="1299683" cy="911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37.jpg"/>
          <p:cNvPicPr/>
          <p:nvPr/>
        </p:nvPicPr>
        <p:blipFill>
          <a:blip r:embed="rId29"/>
          <a:stretch>
            <a:fillRect/>
          </a:stretch>
        </p:blipFill>
        <p:spPr>
          <a:xfrm>
            <a:off x="10339351" y="7384536"/>
            <a:ext cx="1701441" cy="850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38.jpeg"/>
          <p:cNvPicPr/>
          <p:nvPr/>
        </p:nvPicPr>
        <p:blipFill>
          <a:blip r:embed="rId30"/>
          <a:stretch>
            <a:fillRect/>
          </a:stretch>
        </p:blipFill>
        <p:spPr>
          <a:xfrm>
            <a:off x="472619" y="3178123"/>
            <a:ext cx="2018209" cy="55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39.png" descr="http://upload.wikimedia.org/wikipedia/en/thumb/e/e4/Unilever.svg/150px-Unilever.svg.png"/>
          <p:cNvPicPr/>
          <p:nvPr/>
        </p:nvPicPr>
        <p:blipFill>
          <a:blip r:embed="rId31"/>
          <a:stretch>
            <a:fillRect/>
          </a:stretch>
        </p:blipFill>
        <p:spPr>
          <a:xfrm>
            <a:off x="8196013" y="8102154"/>
            <a:ext cx="1428751" cy="1571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40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-1621" y="-744708"/>
            <a:ext cx="15794531" cy="105239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" name="Group 131"/>
          <p:cNvGrpSpPr/>
          <p:nvPr/>
        </p:nvGrpSpPr>
        <p:grpSpPr>
          <a:xfrm>
            <a:off x="292557" y="-198608"/>
            <a:ext cx="8639855" cy="9934921"/>
            <a:chOff x="-215899" y="-139699"/>
            <a:chExt cx="8639854" cy="9934919"/>
          </a:xfrm>
        </p:grpSpPr>
        <p:sp>
          <p:nvSpPr>
            <p:cNvPr id="130" name="Shape 130"/>
            <p:cNvSpPr/>
            <p:nvPr/>
          </p:nvSpPr>
          <p:spPr>
            <a:xfrm>
              <a:off x="0" y="0"/>
              <a:ext cx="8208055" cy="9376120"/>
            </a:xfrm>
            <a:prstGeom prst="rect">
              <a:avLst/>
            </a:prstGeom>
            <a:solidFill>
              <a:srgbClr val="FFFFFF">
                <a:alpha val="85647"/>
              </a:srgbClr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9" name="Imagem 12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215900" y="-139700"/>
              <a:ext cx="8639855" cy="9934921"/>
            </a:xfrm>
            <a:prstGeom prst="rect">
              <a:avLst/>
            </a:prstGeom>
            <a:effectLst/>
          </p:spPr>
        </p:pic>
      </p:grpSp>
      <p:sp>
        <p:nvSpPr>
          <p:cNvPr id="132" name="Shape 132"/>
          <p:cNvSpPr/>
          <p:nvPr/>
        </p:nvSpPr>
        <p:spPr>
          <a:xfrm>
            <a:off x="713553" y="475368"/>
            <a:ext cx="7797864" cy="858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dirty="0" err="1">
                <a:latin typeface="Calibri"/>
                <a:ea typeface="Calibri"/>
                <a:cs typeface="Calibri"/>
                <a:sym typeface="Calibri"/>
              </a:rPr>
              <a:t>Duração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Palestra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dirty="0">
                <a:latin typeface="Calibri"/>
                <a:ea typeface="Calibri"/>
                <a:cs typeface="Calibri"/>
                <a:sym typeface="Calibri"/>
              </a:rPr>
              <a:t>1h30m</a:t>
            </a:r>
          </a:p>
          <a:p>
            <a:pPr lvl="0" algn="l">
              <a:defRPr sz="1800"/>
            </a:pPr>
            <a:r>
              <a:rPr dirty="0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lvl="0" algn="l">
              <a:defRPr sz="18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b="1" dirty="0">
                <a:latin typeface="Calibri"/>
                <a:ea typeface="Calibri"/>
                <a:cs typeface="Calibri"/>
                <a:sym typeface="Calibri"/>
              </a:rPr>
              <a:t>INVESTIMENTO: </a:t>
            </a:r>
          </a:p>
          <a:p>
            <a:pPr lvl="0" algn="l">
              <a:defRPr sz="1800"/>
            </a:pPr>
            <a:r>
              <a:rPr dirty="0">
                <a:latin typeface="Calibri"/>
                <a:ea typeface="Calibri"/>
                <a:cs typeface="Calibri"/>
                <a:sym typeface="Calibri"/>
              </a:rPr>
              <a:t>R$ </a:t>
            </a: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00.000,00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XXXX XXXXXXXXXXXXXXXX)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 .</a:t>
            </a:r>
          </a:p>
          <a:p>
            <a:pPr lvl="0" algn="l">
              <a:defRPr sz="1800"/>
            </a:pPr>
            <a:r>
              <a:rPr dirty="0" err="1">
                <a:latin typeface="Calibri"/>
                <a:ea typeface="Calibri"/>
                <a:cs typeface="Calibri"/>
                <a:sym typeface="Calibri"/>
              </a:rPr>
              <a:t>Neste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valor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incluso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um mix de 50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livros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autor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.   </a:t>
            </a:r>
          </a:p>
          <a:p>
            <a:pPr lvl="0" algn="l">
              <a:defRPr sz="18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b="1" dirty="0">
                <a:latin typeface="Calibri"/>
                <a:ea typeface="Calibri"/>
                <a:cs typeface="Calibri"/>
                <a:sym typeface="Calibri"/>
              </a:rPr>
              <a:t>Infra-</a:t>
            </a:r>
            <a:r>
              <a:rPr b="1" dirty="0" err="1">
                <a:latin typeface="Calibri"/>
                <a:ea typeface="Calibri"/>
                <a:cs typeface="Calibri"/>
                <a:sym typeface="Calibri"/>
              </a:rPr>
              <a:t>Estrutura</a:t>
            </a:r>
            <a:r>
              <a:rPr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dirty="0" err="1"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dirty="0" err="1">
                <a:latin typeface="Calibri"/>
                <a:ea typeface="Calibri"/>
                <a:cs typeface="Calibri"/>
                <a:sym typeface="Calibri"/>
              </a:rPr>
              <a:t>conta</a:t>
            </a:r>
            <a:r>
              <a:rPr b="1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b="1" dirty="0" err="1">
                <a:latin typeface="Calibri"/>
                <a:ea typeface="Calibri"/>
                <a:cs typeface="Calibri"/>
                <a:sym typeface="Calibri"/>
              </a:rPr>
              <a:t>contratante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dirty="0" err="1">
                <a:latin typeface="Calibri"/>
                <a:ea typeface="Calibri"/>
                <a:cs typeface="Calibri"/>
                <a:sym typeface="Calibri"/>
              </a:rPr>
              <a:t>Aparelhagem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necessária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à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apresentação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palestrante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tais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dirty="0" err="1">
                <a:latin typeface="Calibri"/>
                <a:ea typeface="Calibri"/>
                <a:cs typeface="Calibri"/>
                <a:sym typeface="Calibri"/>
              </a:rPr>
              <a:t>microfone</a:t>
            </a:r>
            <a:r>
              <a:rPr b="1" dirty="0">
                <a:latin typeface="Calibri"/>
                <a:ea typeface="Calibri"/>
                <a:cs typeface="Calibri"/>
                <a:sym typeface="Calibri"/>
              </a:rPr>
              <a:t> head-set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, Sistema Data Show,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telão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powerpoint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>
              <a:defRPr sz="18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b="1" dirty="0">
                <a:latin typeface="Calibri"/>
                <a:ea typeface="Calibri"/>
                <a:cs typeface="Calibri"/>
                <a:sym typeface="Calibri"/>
              </a:rPr>
              <a:t>Forma de </a:t>
            </a:r>
            <a:r>
              <a:rPr b="1" dirty="0" err="1">
                <a:latin typeface="Calibri"/>
                <a:ea typeface="Calibri"/>
                <a:cs typeface="Calibri"/>
                <a:sym typeface="Calibri"/>
              </a:rPr>
              <a:t>Pagamento</a:t>
            </a:r>
            <a:r>
              <a:rPr b="1" dirty="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lvl="0" algn="l">
              <a:defRPr sz="1800"/>
            </a:pPr>
            <a:r>
              <a:rPr dirty="0">
                <a:latin typeface="Calibri"/>
                <a:ea typeface="Calibri"/>
                <a:cs typeface="Calibri"/>
                <a:sym typeface="Calibri"/>
              </a:rPr>
              <a:t>50%  (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cinquenta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cento) no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fechamento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>
              <a:defRPr sz="1800"/>
            </a:pPr>
            <a:r>
              <a:rPr dirty="0">
                <a:latin typeface="Calibri"/>
                <a:ea typeface="Calibri"/>
                <a:cs typeface="Calibri"/>
                <a:sym typeface="Calibri"/>
              </a:rPr>
              <a:t>50% (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cinquenta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cento) 5 (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cinco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dias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antes do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evento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lvl="0" algn="l">
              <a:defRPr sz="18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dirty="0" err="1">
                <a:latin typeface="Calibri"/>
                <a:ea typeface="Calibri"/>
                <a:cs typeface="Calibri"/>
                <a:sym typeface="Calibri"/>
              </a:rPr>
              <a:t>Traslado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Hospedagem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Alimentação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conta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contratante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dirty="0" err="1">
                <a:latin typeface="Calibri"/>
                <a:ea typeface="Calibri"/>
                <a:cs typeface="Calibri"/>
                <a:sym typeface="Calibri"/>
              </a:rPr>
              <a:t>Despesas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passagem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aérea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hospedagem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traslado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e extras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correrão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conta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contratante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lvl="0" algn="l">
              <a:defRPr sz="18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b="1" dirty="0" err="1">
                <a:latin typeface="Calibri"/>
                <a:ea typeface="Calibri"/>
                <a:cs typeface="Calibri"/>
                <a:sym typeface="Calibri"/>
              </a:rPr>
              <a:t>Validade</a:t>
            </a:r>
            <a:r>
              <a:rPr b="1" dirty="0"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b="1" dirty="0" err="1">
                <a:latin typeface="Calibri"/>
                <a:ea typeface="Calibri"/>
                <a:cs typeface="Calibri"/>
                <a:sym typeface="Calibri"/>
              </a:rPr>
              <a:t>Proposta</a:t>
            </a:r>
            <a:r>
              <a:rPr b="1" dirty="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lvl="0" algn="l">
              <a:defRPr sz="1800"/>
            </a:pPr>
            <a:r>
              <a:rPr dirty="0" err="1"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proposta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válida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7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dias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corridos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>
              <a:defRPr sz="18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dirty="0" err="1">
                <a:latin typeface="Calibri"/>
                <a:ea typeface="Calibri"/>
                <a:cs typeface="Calibri"/>
                <a:sym typeface="Calibri"/>
              </a:rPr>
              <a:t>Permaneço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à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disposição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esclarecimento</a:t>
            </a: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quaisquer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dúvidas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>
              <a:defRPr sz="18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r>
              <a:rPr dirty="0" err="1">
                <a:latin typeface="Calibri"/>
                <a:ea typeface="Calibri"/>
                <a:cs typeface="Calibri"/>
                <a:sym typeface="Calibri"/>
              </a:rPr>
              <a:t>Atenciosamente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lvl="0" algn="l">
              <a:defRPr sz="1800"/>
            </a:pPr>
            <a:r>
              <a:rPr dirty="0">
                <a:latin typeface="Calibri"/>
                <a:ea typeface="Calibri"/>
                <a:cs typeface="Calibri"/>
                <a:sym typeface="Calibri"/>
              </a:rPr>
              <a:t>  </a:t>
            </a:r>
          </a:p>
          <a:p>
            <a:pPr lvl="0" algn="l">
              <a:defRPr sz="1800"/>
            </a:pPr>
            <a:r>
              <a:rPr dirty="0">
                <a:latin typeface="Calibri"/>
                <a:ea typeface="Calibri"/>
                <a:cs typeface="Calibri"/>
                <a:sym typeface="Calibri"/>
              </a:rPr>
              <a:t>Diego de Jesus -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Gerente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Contas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l">
              <a:defRPr sz="1800"/>
            </a:pPr>
            <a:r>
              <a:rPr dirty="0">
                <a:latin typeface="Calibri"/>
                <a:ea typeface="Calibri"/>
                <a:cs typeface="Calibri"/>
                <a:sym typeface="Calibri"/>
              </a:rPr>
              <a:t>diego@institutogente.com.br</a:t>
            </a:r>
          </a:p>
          <a:p>
            <a:pPr lvl="0" algn="l">
              <a:defRPr sz="1800"/>
            </a:pPr>
            <a:r>
              <a:rPr b="1" dirty="0" err="1">
                <a:latin typeface="Calibri"/>
                <a:ea typeface="Calibri"/>
                <a:cs typeface="Calibri"/>
                <a:sym typeface="Calibri"/>
              </a:rPr>
              <a:t>Instituto</a:t>
            </a:r>
            <a:r>
              <a:rPr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dirty="0" err="1">
                <a:latin typeface="Calibri"/>
                <a:ea typeface="Calibri"/>
                <a:cs typeface="Calibri"/>
                <a:sym typeface="Calibri"/>
              </a:rPr>
              <a:t>Gente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lvl="0" algn="l">
              <a:defRPr sz="1800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65C1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65C1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65C1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65C1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507</Words>
  <Application>Microsoft Office PowerPoint</Application>
  <PresentationFormat>Personalizar</PresentationFormat>
  <Paragraphs>112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Avenir Roman</vt:lpstr>
      <vt:lpstr>Calibri</vt:lpstr>
      <vt:lpstr>Helvetica Light</vt:lpstr>
      <vt:lpstr>Default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</dc:creator>
  <cp:lastModifiedBy>ANDRE</cp:lastModifiedBy>
  <cp:revision>16</cp:revision>
  <cp:lastPrinted>2014-06-27T14:14:33Z</cp:lastPrinted>
  <dcterms:modified xsi:type="dcterms:W3CDTF">2019-10-11T10:53:59Z</dcterms:modified>
</cp:coreProperties>
</file>